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67" r:id="rId3"/>
    <p:sldId id="268" r:id="rId4"/>
    <p:sldId id="269" r:id="rId5"/>
    <p:sldId id="270" r:id="rId6"/>
    <p:sldId id="274" r:id="rId7"/>
    <p:sldId id="273" r:id="rId8"/>
    <p:sldId id="272" r:id="rId9"/>
    <p:sldId id="271" r:id="rId10"/>
    <p:sldId id="276" r:id="rId11"/>
    <p:sldId id="275" r:id="rId12"/>
    <p:sldId id="277" r:id="rId13"/>
    <p:sldId id="279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1/27/2021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1/27/2021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1/27/2021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1/27/2021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1/27/2021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1/27/2021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Rectangle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A5%D0%B0%D0%B4%D0%B6%D0%B8%D0%B4%D0%B8%D0%BC%D0%BE%D0%B2%D0%BE_(%D0%BE%D0%B1%D1%89%D0%B8%D0%BD%D0%B0)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lgarche.eu/images/stories/49/selo%20paril/DSC00412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3%D0%B0%D0%B9%D1%82%D0%B0%D0%BD%D0%B8%D0%BD%D0%BE%D0%B2%D0%BE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bg.wikipedia.org/wiki/%D0%9A%D0%BE%D0%BD%D1%81%D1%82%D0%B0%D0%BD%D1%82%D0%B8%D0%BD_%D0%96%D0%BE%D1%81%D1%82%D0%BE%D0%B2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hyperlink" Target="https://bg.wikipedia.org/wiki/%D0%A5%D0%B0%D0%B4%D0%B6%D0%B8%D0%B4%D0%B8%D0%BC%D0%BE%D0%B2%D1%81%D0%BA%D0%B8_%D0%BC%D0%B0%D0%BD%D0%B0%D1%81%D1%82%D0%B8%D1%80" TargetMode="External"/><Relationship Id="rId4" Type="http://schemas.openxmlformats.org/officeDocument/2006/relationships/hyperlink" Target="https://bg.wikipedia.org/wiki/%D0%94%D0%B8%D0%BC%D0%BE_%D0%A5%D0%B0%D0%B4%D0%B6%D0%B8%D0%B4%D0%B8%D0%BC%D0%BE%D0%B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Да научим историята на нашата община чрез математика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52646" y="386862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dirty="0" smtClean="0"/>
              <a:t>ХАДЖИДИМОВО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3491" y="-430408"/>
                <a:ext cx="10553704" cy="3253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3200" dirty="0" smtClean="0">
                  <a:solidFill>
                    <a:srgbClr val="FDF4DE"/>
                  </a:solidFill>
                  <a:latin typeface="Arial" panose="020B0604020202020204" pitchFamily="34" charset="0"/>
                </a:endParaRPr>
              </a:p>
              <a:p>
                <a:endParaRPr lang="ru-RU" sz="3200" dirty="0">
                  <a:solidFill>
                    <a:srgbClr val="FDF4DE"/>
                  </a:solidFill>
                  <a:latin typeface="Arial" panose="020B0604020202020204" pitchFamily="34" charset="0"/>
                </a:endParaRPr>
              </a:p>
              <a:p>
                <a:r>
                  <a:rPr lang="ru-RU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Ще </a:t>
                </a:r>
                <a:r>
                  <a:rPr lang="ru-RU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откриеш</a:t>
                </a:r>
                <a:r>
                  <a:rPr lang="ru-RU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 </a:t>
                </a:r>
                <a:r>
                  <a:rPr lang="ru-RU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годината,през</a:t>
                </a:r>
                <a:r>
                  <a:rPr lang="ru-RU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 </a:t>
                </a:r>
                <a:r>
                  <a:rPr lang="ru-RU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която</a:t>
                </a:r>
                <a:r>
                  <a:rPr lang="ru-RU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 е </a:t>
                </a:r>
                <a:r>
                  <a:rPr lang="ru-RU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изградена</a:t>
                </a:r>
                <a:r>
                  <a:rPr lang="ru-RU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 </a:t>
                </a:r>
                <a:r>
                  <a:rPr lang="ru-RU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църквата</a:t>
                </a:r>
                <a:r>
                  <a:rPr lang="ru-RU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, </a:t>
                </a:r>
                <a:r>
                  <a:rPr lang="ru-RU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като</a:t>
                </a:r>
                <a:r>
                  <a:rPr lang="ru-RU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 пресметнеш стойността на израза:</a:t>
                </a:r>
              </a:p>
              <a:p>
                <a:endParaRPr lang="ru-RU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</a:endParaRPr>
              </a:p>
              <a:p>
                <a:r>
                  <a:rPr lang="ru-RU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8</a:t>
                </a:r>
                <a:r>
                  <a:rPr lang="ru-RU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bg-BG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bg-BG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bg-BG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32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bg-BG" sz="32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91" y="-430408"/>
                <a:ext cx="10553704" cy="3253455"/>
              </a:xfrm>
              <a:prstGeom prst="rect">
                <a:avLst/>
              </a:prstGeom>
              <a:blipFill>
                <a:blip r:embed="rId2"/>
                <a:stretch>
                  <a:fillRect l="-1618" b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adjidimovo Monastery Iz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83" y="2039815"/>
            <a:ext cx="7620000" cy="469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13">
            <a:extLst>
              <a:ext uri="{FF2B5EF4-FFF2-40B4-BE49-F238E27FC236}">
                <a16:creationId xmlns:a16="http://schemas.microsoft.com/office/drawing/2014/main" id="{FEC37738-7DDF-4862-8E8A-8F48CEE5A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2" y="4176991"/>
            <a:ext cx="2255296" cy="2255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0182" y="2039815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1880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1010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058" y="224166"/>
            <a:ext cx="109050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Това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беше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 и </a:t>
            </a: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последната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 задача за </a:t>
            </a: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този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 проект. </a:t>
            </a: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Надявам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 се, че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ви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беше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 интересно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endParaRPr lang="ru-RU" sz="2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</a:endParaRPr>
          </a:p>
          <a:p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Като 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задача 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за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домашна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 работа искам 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да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откриете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интересени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факти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за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тракийската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крепост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 «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св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 .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Димитър</a:t>
            </a:r>
            <a:r>
              <a:rPr lang="ru-RU" sz="2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» 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край гр.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Хаджидимово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.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758" y="3275211"/>
            <a:ext cx="7468642" cy="3582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4354" y="1255217"/>
            <a:ext cx="335624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sz="2800" dirty="0" smtClean="0"/>
              <a:t>Предизвикателство:</a:t>
            </a:r>
            <a:endParaRPr lang="en-US" sz="2800" dirty="0"/>
          </a:p>
        </p:txBody>
      </p:sp>
      <p:pic>
        <p:nvPicPr>
          <p:cNvPr id="7" name="Картина 11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E9863C2D-AAB0-40BC-A2F6-3377D49CC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3" y="3875979"/>
            <a:ext cx="41433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9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оцеделчевското село Тешово се опитва да спаси реката си - Общество - БНР  Нов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7" y="0"/>
            <a:ext cx="11914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5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егендата за построяването на Златната църква в село Тешово | Българска  исто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2" y="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753138"/>
            <a:ext cx="12374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boto"/>
              </a:rPr>
              <a:t>Легендата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boto"/>
              </a:rPr>
              <a:t> за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boto"/>
              </a:rPr>
              <a:t>построяването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boto"/>
              </a:rPr>
              <a:t> на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boto"/>
              </a:rPr>
              <a:t>Златната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boto"/>
              </a:rPr>
              <a:t>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boto"/>
              </a:rPr>
              <a:t>църква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boto"/>
              </a:rPr>
              <a:t> в село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boto"/>
              </a:rPr>
              <a:t>Тешово</a:t>
            </a:r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Roboto"/>
            </a:endParaRPr>
          </a:p>
          <a:p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T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ова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предание ни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разказва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за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мрачната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история, стояща в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основите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на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построяването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на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църквата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„Св.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Димитър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“ в село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Тешово</a:t>
            </a: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.</a:t>
            </a:r>
            <a:r>
              <a:rPr lang="ru-RU" dirty="0"/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Жители на близки до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Тешово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села, помнят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как в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селото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е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имало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безскрупулен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османски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бирник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който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злоупотребявал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с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правомощията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си,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вземайки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от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българското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население в региона, многократно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повече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от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дължимия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държавен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данък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ru-RU" dirty="0"/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Жителите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Тешово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решават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да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се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избавят  от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корумпирания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служител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 След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като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за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поредна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година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обиколил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региона и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събрал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товар злато,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данъчният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служител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малкия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му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военен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ескорт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поемат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по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обратния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път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Замръквайки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Тешово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те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решават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да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спрат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местна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страноприемница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но не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знаят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че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местните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успяват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да убедят 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ханджията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да сложи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упойващи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вещества в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питиетата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данъчните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Гуляещите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османци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не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осъзнават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капана,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преди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да е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станало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твърде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късно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и в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крайна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сметка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съдържателят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страноприемницата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известява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съзаклятниците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че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заговорът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им е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успял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данъкосъбирачът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ескортът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му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е упоен.</a:t>
            </a:r>
            <a:endParaRPr lang="ru-RU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1592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503" y="4018781"/>
            <a:ext cx="119525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След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като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обезвреждат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данъчните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местните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ги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отвеждат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близката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работилница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за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преработка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желязна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руда.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Там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те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изсипват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гърлата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на него и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ескорта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му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течно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желязо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менно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преработвателната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за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желязна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руда,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осигурявала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поминъка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Тешово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околните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села и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този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ценен за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османската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военна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индустрия метал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привличал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бирниците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година след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година.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ешовци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решават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да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използват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златото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за благородно дело и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влагат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средставата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строеж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на красива и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голяма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църква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годините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мълвата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около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построяването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на „Св.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Димитър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“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заглъхва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и не е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останало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нищо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което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да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подскаже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какво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точно се е случило по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тези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места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преди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160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години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 Само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църквата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все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още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се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извисява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над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заспалото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селище и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мълчаливо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продължава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да пази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своята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тайна.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89" y="1"/>
            <a:ext cx="7315200" cy="35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0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пътна карта на българия село крибу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0" y="1164111"/>
            <a:ext cx="4816475" cy="39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3675" y="7090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46040" y="1237182"/>
            <a:ext cx="6096000" cy="3693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Община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Хаджидимово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намира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Югозападна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България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и 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една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от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съставните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общини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Област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Благоевград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 запад </a:t>
            </a:r>
            <a:r>
              <a:rPr lang="bg-BG" dirty="0" smtClean="0">
                <a:solidFill>
                  <a:srgbClr val="000000"/>
                </a:solidFill>
                <a:latin typeface="Arial" panose="020B0604020202020204" pitchFamily="34" charset="0"/>
              </a:rPr>
              <a:t>тя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граничи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 община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Сандански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на север – с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Гоце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Делчев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Гърмен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изток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със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Сатовча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и на юг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общинската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граница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съвпада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държавната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граница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България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Гърция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Територията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общината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обхваща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най-южната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част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източните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склонове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Пирин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планина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част от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планината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Славянка, малка част от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югозападните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склонове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Дъбрашкия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рид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Западните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Родопи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и част от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Гоцеделчевската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котловина 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долината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 р. Места.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/>
              <a:t>Административен</a:t>
            </a:r>
            <a:r>
              <a:rPr lang="ru-RU" dirty="0"/>
              <a:t> </a:t>
            </a:r>
            <a:r>
              <a:rPr lang="ru-RU" dirty="0" err="1"/>
              <a:t>център</a:t>
            </a:r>
            <a:r>
              <a:rPr lang="ru-RU" dirty="0"/>
              <a:t> на Община </a:t>
            </a:r>
            <a:r>
              <a:rPr lang="ru-RU" dirty="0" err="1"/>
              <a:t>Хаджидимово</a:t>
            </a:r>
            <a:r>
              <a:rPr lang="ru-RU" dirty="0"/>
              <a:t> </a:t>
            </a:r>
            <a:r>
              <a:rPr lang="en-US" dirty="0" smtClean="0"/>
              <a:t>e</a:t>
            </a:r>
            <a:r>
              <a:rPr lang="ru-RU" dirty="0" smtClean="0"/>
              <a:t> </a:t>
            </a:r>
            <a:r>
              <a:rPr lang="ru-RU" dirty="0"/>
              <a:t>град </a:t>
            </a:r>
            <a:r>
              <a:rPr lang="ru-RU" dirty="0" err="1"/>
              <a:t>Хаджидимово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06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77" y="4000500"/>
            <a:ext cx="2857500" cy="28575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447299" y="4934462"/>
            <a:ext cx="5133703" cy="1727296"/>
          </a:xfrm>
          <a:prstGeom prst="cloudCallout">
            <a:avLst>
              <a:gd name="adj1" fmla="val -72487"/>
              <a:gd name="adj2" fmla="val 50821"/>
            </a:avLst>
          </a:prstGeom>
          <a:solidFill>
            <a:srgbClr val="9020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Става въпрос за квадратни километри </a:t>
            </a:r>
            <a:r>
              <a:rPr lang="bg-BG" dirty="0" smtClean="0">
                <a:sym typeface="Wingdings" panose="05000000000000000000" pitchFamily="2" charset="2"/>
              </a:rPr>
              <a:t>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146757" y="454805"/>
            <a:ext cx="112835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За да разбереш каква е приблизително площта на цялата община можеш да постъпиш по два начина – да потърсиш информация в интернет 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hlinkClick r:id="rId3"/>
              </a:rPr>
              <a:t>тук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 или да напишеш три цифри една след друга. Първата е </a:t>
            </a:r>
            <a:r>
              <a:rPr lang="ru-RU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най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-</a:t>
            </a:r>
            <a:r>
              <a:rPr lang="bg-BG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големия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 общ </a:t>
            </a:r>
            <a:r>
              <a:rPr lang="ru-RU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делител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 на 3;6 и12. Втората е </a:t>
            </a:r>
            <a:r>
              <a:rPr lang="ru-RU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най-малкото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просто,четно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 число. Третата цифра е </a:t>
            </a:r>
            <a:r>
              <a:rPr lang="ru-RU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най-малкото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общо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 кратно на 4 и 8.</a:t>
            </a:r>
            <a:endParaRPr lang="bg-BG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89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8633" y="674399"/>
            <a:ext cx="46114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В административно–териториалните граници на общината са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включени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15 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населени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места. </a:t>
            </a:r>
          </a:p>
          <a:p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Колко са селата в общината, ако знаете, че броят на градовете е равен на числото, което не е нито просто, нито съставно?</a:t>
            </a:r>
            <a:endParaRPr lang="bg-BG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68" y="1195074"/>
            <a:ext cx="6592220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81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412" y="451202"/>
            <a:ext cx="4611487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</a:rPr>
              <a:t>За да разберете в кое село </a:t>
            </a:r>
            <a:r>
              <a:rPr lang="ru-RU" sz="3200" b="1" dirty="0" err="1" smtClean="0">
                <a:ln/>
                <a:solidFill>
                  <a:schemeClr val="accent4"/>
                </a:solidFill>
                <a:latin typeface="Arial" panose="020B0604020202020204" pitchFamily="34" charset="0"/>
              </a:rPr>
              <a:t>живеят</a:t>
            </a:r>
            <a:r>
              <a:rPr lang="ru-RU" sz="32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</a:rPr>
              <a:t> </a:t>
            </a:r>
            <a:r>
              <a:rPr lang="ru-RU" sz="3200" b="1" dirty="0" err="1" smtClean="0">
                <a:ln/>
                <a:solidFill>
                  <a:schemeClr val="accent4"/>
                </a:solidFill>
                <a:latin typeface="Arial" panose="020B0604020202020204" pitchFamily="34" charset="0"/>
              </a:rPr>
              <a:t>най-малко</a:t>
            </a:r>
            <a:r>
              <a:rPr lang="ru-RU" sz="32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</a:rPr>
              <a:t> хора, решете задачите. На всеки отговор, съпоставете съответната буква от азбуката.</a:t>
            </a:r>
          </a:p>
          <a:p>
            <a:r>
              <a:rPr lang="ru-RU" sz="32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</a:rPr>
              <a:t>Например на 1 – А, 2 – Б и така нататък.</a:t>
            </a:r>
            <a:endParaRPr lang="bg-BG" sz="3200" b="1" dirty="0">
              <a:ln/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354909" y="930110"/>
                <a:ext cx="4611487" cy="419711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marL="514350" indent="-514350">
                  <a:spcBef>
                    <a:spcPts val="1200"/>
                  </a:spcBef>
                  <a:spcAft>
                    <a:spcPts val="1200"/>
                  </a:spcAft>
                  <a:buAutoNum type="circleNumDbPlain"/>
                </a:pPr>
                <a:r>
                  <a:rPr lang="bg-BG" sz="3200" b="1" dirty="0" smtClean="0">
                    <a:ln/>
                    <a:solidFill>
                      <a:schemeClr val="accent4"/>
                    </a:solidFill>
                  </a:rPr>
                  <a:t> 11,5 +4,5 =</a:t>
                </a:r>
              </a:p>
              <a:p>
                <a:pPr marL="514350" indent="-514350">
                  <a:spcBef>
                    <a:spcPts val="1200"/>
                  </a:spcBef>
                  <a:spcAft>
                    <a:spcPts val="1200"/>
                  </a:spcAft>
                  <a:buAutoNum type="circleNumDbPlain"/>
                </a:pPr>
                <a:r>
                  <a:rPr lang="en-US" sz="3200" b="1" dirty="0" smtClean="0">
                    <a:ln/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 smtClean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3200" b="1" i="1" dirty="0" smtClean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1" i="1" dirty="0" smtClean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bg-BG" sz="3200" b="1" i="1" dirty="0" smtClean="0">
                        <a:ln/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bg-BG" sz="3200" b="1" i="1" dirty="0" smtClean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g-BG" sz="3200" b="1" i="1" dirty="0" smtClean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bg-BG" sz="3200" b="1" i="0" dirty="0" smtClean="0">
                        <a:ln/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b="1" i="1" dirty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3200" b="1" i="1" dirty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g-BG" sz="3200" b="1" i="1" dirty="0" smtClean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bg-BG" sz="3200" b="1" dirty="0" smtClean="0">
                    <a:ln/>
                    <a:solidFill>
                      <a:schemeClr val="accent4"/>
                    </a:solidFill>
                  </a:rPr>
                  <a:t>=</a:t>
                </a:r>
              </a:p>
              <a:p>
                <a:pPr marL="514350" indent="-514350">
                  <a:spcBef>
                    <a:spcPts val="1200"/>
                  </a:spcBef>
                  <a:spcAft>
                    <a:spcPts val="1200"/>
                  </a:spcAft>
                  <a:buAutoNum type="circleNumDbPlain"/>
                </a:pPr>
                <a14:m>
                  <m:oMath xmlns:m="http://schemas.openxmlformats.org/officeDocument/2006/math">
                    <m:r>
                      <a:rPr lang="bg-BG" sz="3200" b="1" i="0" smtClean="0">
                        <a:ln/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11</m:t>
                    </m:r>
                    <m:f>
                      <m:fPr>
                        <m:ctrlPr>
                          <a:rPr lang="bg-BG" sz="3200" b="1" i="1" smtClean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3200" b="1" i="0" smtClean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g-BG" sz="3200" b="1" i="0" smtClean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bg-BG" sz="3200" b="1" i="0" smtClean="0">
                        <a:ln/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. 1</m:t>
                    </m:r>
                    <m:f>
                      <m:fPr>
                        <m:ctrlPr>
                          <a:rPr lang="bg-BG" sz="3200" b="1" i="1" smtClean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3200" b="1" i="0" smtClean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g-BG" sz="3200" b="1" i="0" smtClean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g-BG" sz="3200" b="1" dirty="0" smtClean="0">
                    <a:ln/>
                    <a:solidFill>
                      <a:schemeClr val="accent4"/>
                    </a:solidFill>
                  </a:rPr>
                  <a:t> =</a:t>
                </a:r>
              </a:p>
              <a:p>
                <a:pPr marL="514350" indent="-514350">
                  <a:spcBef>
                    <a:spcPts val="1200"/>
                  </a:spcBef>
                  <a:spcAft>
                    <a:spcPts val="1200"/>
                  </a:spcAft>
                  <a:buAutoNum type="circleNumDbPlain"/>
                </a:pPr>
                <a:r>
                  <a:rPr lang="bg-BG" sz="3200" b="1" dirty="0" smtClean="0">
                    <a:ln/>
                    <a:solidFill>
                      <a:schemeClr val="accent4"/>
                    </a:solidFill>
                  </a:rPr>
                  <a:t> 16,5 – 7,5 </a:t>
                </a:r>
                <a:r>
                  <a:rPr lang="bg-BG" sz="3200" b="1" dirty="0">
                    <a:ln/>
                    <a:solidFill>
                      <a:schemeClr val="accent4"/>
                    </a:solidFill>
                  </a:rPr>
                  <a:t>=</a:t>
                </a:r>
                <a:endParaRPr lang="bg-BG" sz="3200" b="1" dirty="0" smtClean="0">
                  <a:ln/>
                  <a:solidFill>
                    <a:schemeClr val="accent4"/>
                  </a:solidFill>
                </a:endParaRPr>
              </a:p>
              <a:p>
                <a:pPr marL="514350" indent="-514350">
                  <a:spcBef>
                    <a:spcPts val="1200"/>
                  </a:spcBef>
                  <a:spcAft>
                    <a:spcPts val="1200"/>
                  </a:spcAft>
                  <a:buAutoNum type="circleNumDbPlain"/>
                </a:pPr>
                <a:r>
                  <a:rPr lang="bg-BG" sz="3200" b="1" dirty="0">
                    <a:ln/>
                    <a:solidFill>
                      <a:schemeClr val="accent4"/>
                    </a:solidFill>
                  </a:rPr>
                  <a:t> </a:t>
                </a:r>
                <a:r>
                  <a:rPr lang="bg-BG" sz="3200" b="1" dirty="0" smtClean="0">
                    <a:ln/>
                    <a:solidFill>
                      <a:schemeClr val="accent4"/>
                    </a:solidFill>
                  </a:rPr>
                  <a:t>5</a:t>
                </a:r>
                <a:r>
                  <a:rPr lang="en-US" sz="3200" b="1" dirty="0">
                    <a:ln/>
                    <a:solidFill>
                      <a:schemeClr val="accent4"/>
                    </a:solidFill>
                  </a:rPr>
                  <a:t>7</a:t>
                </a:r>
                <a:r>
                  <a:rPr lang="bg-BG" sz="3200" b="1" smtClean="0">
                    <a:ln/>
                    <a:solidFill>
                      <a:schemeClr val="accent4"/>
                    </a:solidFill>
                  </a:rPr>
                  <a:t> </a:t>
                </a:r>
                <a:r>
                  <a:rPr lang="bg-BG" sz="3200" b="1" dirty="0" smtClean="0">
                    <a:ln/>
                    <a:solidFill>
                      <a:schemeClr val="accent4"/>
                    </a:solidFill>
                  </a:rPr>
                  <a:t>– 90 : 2 = </a:t>
                </a:r>
                <a:endParaRPr lang="bg-BG" sz="3200" b="1" dirty="0">
                  <a:ln/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909" y="930110"/>
                <a:ext cx="4611487" cy="41971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912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520" y="1"/>
            <a:ext cx="5696745" cy="382172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2274" y="4122000"/>
            <a:ext cx="10780889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Веднъж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Крали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Марко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подгонил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турци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някъде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към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Анадола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.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На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връщане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решил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да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се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отбие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през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Драма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,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за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да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си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купи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хляб</a:t>
            </a:r>
            <a:r>
              <a:rPr kumimoji="0" lang="bg-BG" altLang="en-US" b="1" i="0" u="none" strike="noStrike" normalizeH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защото бил много </a:t>
            </a:r>
            <a:r>
              <a:rPr kumimoji="0" lang="bg-BG" altLang="en-US" b="1" i="0" u="none" strike="noStrike" normalizeH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глден</a:t>
            </a:r>
            <a:r>
              <a:rPr kumimoji="0" lang="bg-BG" altLang="en-US" b="1" i="0" u="none" strike="noStrike" normalizeH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.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От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пещите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на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града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току-що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извадили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вкусни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,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но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много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горещи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самуни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.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Взел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той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в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ръцете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си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няколко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и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направил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крачки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на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север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. И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бързо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спрял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,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за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да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похапне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.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Защото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х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  <a:hlinkClick r:id="rId3"/>
              </a:rPr>
              <a:t>лябът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  <a:hlinkClick r:id="rId3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  <a:hlinkClick r:id="rId3"/>
              </a:rPr>
              <a:t>му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  <a:hlinkClick r:id="rId3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  <a:hlinkClick r:id="rId3"/>
              </a:rPr>
              <a:t>парил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  <a:hlinkClick r:id="rId3"/>
              </a:rPr>
              <a:t>....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hlinkClick r:id="rId3"/>
              </a:rPr>
              <a:t/>
            </a:r>
            <a:b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hlinkClick r:id="rId3"/>
              </a:rPr>
            </a:b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  <a:hlinkClick r:id="rId3"/>
              </a:rPr>
              <a:t> 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Това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е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легендата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за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името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на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Парил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-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малко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селце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,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приютено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в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подножието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на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Славянка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планина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,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почти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опираща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в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южните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склонове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на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Пирин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. 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</a:rPr>
              <a:t/>
            </a:r>
            <a:b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</a:rPr>
            </a:b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Днес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в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Парил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живеят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8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души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,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навестяват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го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и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още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двайсетина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,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идващи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в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почивните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дни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да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нагледат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градините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си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 – с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чушки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,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домати</a:t>
            </a:r>
            <a:r>
              <a:rPr kumimoji="0" lang="en-US" altLang="en-US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, </a:t>
            </a:r>
            <a:r>
              <a:rPr kumimoji="0" lang="en-US" altLang="en-US" b="1" i="0" u="none" strike="noStrike" normalizeH="0" baseline="0" dirty="0" err="1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картофи</a:t>
            </a:r>
            <a:r>
              <a:rPr kumimoji="0" lang="en-US" altLang="en-US" sz="1200" b="1" i="0" u="none" strike="noStrike" normalizeH="0" baseline="0" dirty="0" smtClean="0">
                <a:ln/>
                <a:solidFill>
                  <a:schemeClr val="accent4"/>
                </a:solidFill>
                <a:cs typeface="Arial" panose="020B0604020202020204" pitchFamily="34" charset="0"/>
              </a:rPr>
              <a:t>.</a:t>
            </a:r>
            <a:r>
              <a:rPr kumimoji="0" lang="en-US" altLang="en-US" sz="1100" b="1" i="0" u="none" strike="noStrike" normalizeH="0" baseline="0" dirty="0" smtClean="0">
                <a:ln/>
                <a:solidFill>
                  <a:schemeClr val="accent4"/>
                </a:solidFill>
              </a:rPr>
              <a:t> </a:t>
            </a:r>
            <a:endParaRPr kumimoji="0" lang="en-US" altLang="en-US" sz="1200" b="1" i="0" u="none" strike="noStrike" normalizeH="0" baseline="0" dirty="0" smtClean="0">
              <a:ln/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4" name="AutoShape 2" descr="DSC00412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31630" y="-411163"/>
            <a:ext cx="246307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2274" y="3214558"/>
            <a:ext cx="2488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ПАРИЛ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783" y="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3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9041" y="1253066"/>
            <a:ext cx="603955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Градът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е наследник на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селата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 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Горняни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 и 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Долна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Сингартия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. От 1934 до 1951 г.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Долна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Сингартия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се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казва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 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Жостово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 по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името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на генерал 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  <a:hlinkClick r:id="rId2" tooltip="Константин Жостов"/>
              </a:rPr>
              <a:t>Константин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  <a:hlinkClick r:id="rId2" tooltip="Константин Жостов"/>
              </a:rPr>
              <a:t>Жостов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роден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в село 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  <a:hlinkClick r:id="rId3" tooltip="Гайтаниново"/>
              </a:rPr>
              <a:t>Гайтаниново</a:t>
            </a:r>
            <a:r>
              <a:rPr lang="ru-RU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,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 а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Горняни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си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запазва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името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. </a:t>
            </a:r>
            <a:r>
              <a:rPr lang="ru-RU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По 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късно</a:t>
            </a:r>
            <a:r>
              <a:rPr lang="ru-RU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селището</a:t>
            </a:r>
            <a:r>
              <a:rPr lang="ru-RU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носи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името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на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българския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революционер  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  <a:hlinkClick r:id="rId4" tooltip="Димо Хаджидимов"/>
              </a:rPr>
              <a:t>Димо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  <a:hlinkClick r:id="rId4" tooltip="Димо Хаджидимов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  <a:hlinkClick r:id="rId4" tooltip="Димо Хаджидимов"/>
              </a:rPr>
              <a:t>Хаджидимов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. 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9041" y="2905497"/>
            <a:ext cx="6073422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В 1911 г. в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местността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Котубаре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е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открита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каменна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гробница с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бронзови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сребърни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и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глинени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съдове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сребърни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и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златни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накити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. Там е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открита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икона на св. </a:t>
            </a:r>
            <a:r>
              <a:rPr lang="ru-RU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Георги. 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В Горна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Сингартия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където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е намерена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иконата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, е построен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манастирът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  <a:hlinkClick r:id="rId5" tooltip="Хаджидимовски манастир"/>
              </a:rPr>
              <a:t>„Св. Георги Победоносец“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 в 1865 г.,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който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е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обявен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за </a:t>
            </a:r>
            <a:r>
              <a:rPr lang="ru-RU" b="1" dirty="0" err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паметник</a:t>
            </a:r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 на 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културата</a:t>
            </a:r>
            <a:r>
              <a:rPr lang="ru-RU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.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0" name="Picture 6" descr="На Гергьовден ще изнесат чудотворната икона на св. Георги от манастира в  Хаджидимов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9" y="-167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921" y="3781777"/>
            <a:ext cx="5360257" cy="3553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9378" y="541867"/>
            <a:ext cx="3525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ХАДЖИДИМОВО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31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441253" y="469633"/>
            <a:ext cx="1764736" cy="1045029"/>
          </a:xfrm>
          <a:prstGeom prst="cloudCallout">
            <a:avLst>
              <a:gd name="adj1" fmla="val 95382"/>
              <a:gd name="adj2" fmla="val 221250"/>
            </a:avLst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bg-BG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 rot="20628906">
            <a:off x="8792390" y="836967"/>
            <a:ext cx="1617371" cy="822884"/>
          </a:xfrm>
          <a:prstGeom prst="cloudCallout">
            <a:avLst>
              <a:gd name="adj1" fmla="val -72195"/>
              <a:gd name="adj2" fmla="val 211867"/>
            </a:avLst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Cloud Callout 3"/>
          <p:cNvSpPr/>
          <p:nvPr/>
        </p:nvSpPr>
        <p:spPr>
          <a:xfrm rot="1149542">
            <a:off x="9291604" y="2358304"/>
            <a:ext cx="937918" cy="567698"/>
          </a:xfrm>
          <a:prstGeom prst="cloudCallout">
            <a:avLst>
              <a:gd name="adj1" fmla="val -63967"/>
              <a:gd name="adj2" fmla="val 120839"/>
            </a:avLst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extBox 4"/>
          <p:cNvSpPr txBox="1"/>
          <p:nvPr/>
        </p:nvSpPr>
        <p:spPr>
          <a:xfrm>
            <a:off x="6854420" y="5712178"/>
            <a:ext cx="1072444" cy="80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sz="2800" dirty="0" smtClean="0"/>
              <a:t>631,8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113132" y="5712178"/>
            <a:ext cx="970845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sz="2400" dirty="0" smtClean="0"/>
              <a:t>189,7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280704" y="5712178"/>
            <a:ext cx="1016000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sz="2400" dirty="0" smtClean="0"/>
              <a:t>939,8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709755" y="5045399"/>
            <a:ext cx="1191891" cy="80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2800" dirty="0"/>
              <a:t>1129,5</a:t>
            </a:r>
            <a:endParaRPr lang="en-US" sz="2800" dirty="0"/>
          </a:p>
          <a:p>
            <a:endParaRPr lang="bg-BG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408351" y="5034718"/>
            <a:ext cx="118332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g-BG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75220" y="4357258"/>
            <a:ext cx="959556" cy="80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2800" dirty="0" smtClean="0"/>
              <a:t>1951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5219" y="202284"/>
            <a:ext cx="49573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DF4DE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sz="32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Попълни пирамидата, за да разбереш през коя година </a:t>
            </a:r>
            <a:r>
              <a:rPr lang="bg-BG" sz="32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селището Горна </a:t>
            </a:r>
            <a:r>
              <a:rPr lang="bg-BG" sz="3200" b="1" i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Сингартия</a:t>
            </a:r>
            <a:r>
              <a:rPr lang="bg-BG" sz="32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приема името на големия  революционер Димо Хаджидимов</a:t>
            </a:r>
            <a:r>
              <a:rPr lang="ru-RU" sz="32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. Всяко число е сбор от числата на тухличките под него.</a:t>
            </a:r>
            <a:endParaRPr lang="bg-BG" sz="32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8350" y="5003589"/>
            <a:ext cx="118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821,5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1172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4267" cy="35672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6576" y="0"/>
            <a:ext cx="752512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С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манастира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е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свързана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интересна легенда,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според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която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един овчар от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близкото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село Горна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Сингартия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Roboto"/>
              </a:rPr>
              <a:t>упорито</a:t>
            </a:r>
            <a:r>
              <a:rPr lang="ru-RU" b="1" dirty="0" smtClean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сънувал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три нощи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подред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млад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мъж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на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бял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кон,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който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му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нареждал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да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разкопае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хълма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край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селото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. След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третата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нощ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овчарят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се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вслушал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в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съня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си и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започнал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да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разкопава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хълма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.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Имало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доста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спънки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,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разбира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се, но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накрая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при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разкопките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била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открита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икона на свети Георги. Смята се, че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това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е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иконата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,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която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и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днес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може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да се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види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в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манастирския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храм и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която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се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счита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за чудотворна. На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мястото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първоначално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бил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изграден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малък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параклис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в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чест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на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светеца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, а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малко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Roboto"/>
              </a:rPr>
              <a:t>по-късно</a:t>
            </a:r>
            <a:r>
              <a:rPr lang="ru-RU" b="1" dirty="0">
                <a:ln/>
                <a:solidFill>
                  <a:schemeClr val="accent3"/>
                </a:solidFill>
                <a:latin typeface="Roboto"/>
              </a:rPr>
              <a:t> бил построен </a:t>
            </a:r>
            <a:r>
              <a:rPr lang="ru-RU" b="1" dirty="0" smtClean="0">
                <a:ln/>
                <a:solidFill>
                  <a:schemeClr val="accent3"/>
                </a:solidFill>
                <a:latin typeface="Roboto"/>
              </a:rPr>
              <a:t>и 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Roboto"/>
              </a:rPr>
              <a:t>самият</a:t>
            </a:r>
            <a:r>
              <a:rPr lang="ru-RU" b="1" dirty="0" smtClean="0">
                <a:ln/>
                <a:solidFill>
                  <a:schemeClr val="accent3"/>
                </a:solidFill>
                <a:latin typeface="Roboto"/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Roboto"/>
              </a:rPr>
              <a:t>манастир</a:t>
            </a:r>
            <a:r>
              <a:rPr lang="ru-RU" b="1" dirty="0" smtClean="0">
                <a:ln/>
                <a:solidFill>
                  <a:schemeClr val="accent3"/>
                </a:solidFill>
                <a:latin typeface="Roboto"/>
              </a:rPr>
              <a:t>.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Манастирът</a:t>
            </a:r>
            <a:r>
              <a:rPr lang="ru-RU" b="1" dirty="0">
                <a:ln/>
                <a:solidFill>
                  <a:schemeClr val="accent3"/>
                </a:solidFill>
              </a:rPr>
              <a:t> е монолитен и красив,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разположен</a:t>
            </a:r>
            <a:r>
              <a:rPr lang="ru-RU" b="1" dirty="0">
                <a:ln/>
                <a:solidFill>
                  <a:schemeClr val="accent3"/>
                </a:solidFill>
              </a:rPr>
              <a:t> на </a:t>
            </a:r>
            <a:r>
              <a:rPr lang="ru-RU" b="1" dirty="0" err="1">
                <a:ln/>
                <a:solidFill>
                  <a:schemeClr val="accent3"/>
                </a:solidFill>
              </a:rPr>
              <a:t>хълм</a:t>
            </a:r>
            <a:r>
              <a:rPr lang="ru-RU" b="1" dirty="0">
                <a:ln/>
                <a:solidFill>
                  <a:schemeClr val="accent3"/>
                </a:solidFill>
              </a:rPr>
              <a:t>. 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58" y="3567289"/>
            <a:ext cx="4553983" cy="3243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576" y="3693319"/>
            <a:ext cx="714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(widescreen)</Template>
  <TotalTime>426</TotalTime>
  <Words>769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Cambria Math</vt:lpstr>
      <vt:lpstr>Corbel</vt:lpstr>
      <vt:lpstr>Euphemia</vt:lpstr>
      <vt:lpstr>Roboto</vt:lpstr>
      <vt:lpstr>Verdana</vt:lpstr>
      <vt:lpstr>Wingdings</vt:lpstr>
      <vt:lpstr>Banded Design Blue 16x9</vt:lpstr>
      <vt:lpstr>Да научим историята на нашата община чрез математика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 научим историята на нашата община чрез математика</dc:title>
  <dc:creator>HP</dc:creator>
  <cp:lastModifiedBy>HP</cp:lastModifiedBy>
  <cp:revision>41</cp:revision>
  <dcterms:created xsi:type="dcterms:W3CDTF">2021-01-14T11:36:24Z</dcterms:created>
  <dcterms:modified xsi:type="dcterms:W3CDTF">2021-01-27T05:53:21Z</dcterms:modified>
</cp:coreProperties>
</file>